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Lato"/>
      <p:regular r:id="rId47"/>
      <p:bold r:id="rId48"/>
      <p:italic r:id="rId49"/>
      <p:boldItalic r:id="rId50"/>
    </p:embeddedFont>
    <p:embeddedFont>
      <p:font typeface="Lato Light"/>
      <p:regular r:id="rId51"/>
      <p:bold r:id="rId52"/>
      <p:italic r:id="rId53"/>
      <p:boldItalic r:id="rId54"/>
    </p:embeddedFont>
    <p:embeddedFont>
      <p:font typeface="Lato Black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48">
          <p15:clr>
            <a:srgbClr val="A4A3A4"/>
          </p15:clr>
        </p15:guide>
        <p15:guide id="2" pos="29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B6870E-6296-4DC2-97AE-B77E65CB7D55}">
  <a:tblStyle styleId="{11B6870E-6296-4DC2-97AE-B77E65CB7D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48" orient="horz"/>
        <p:guide pos="29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Light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LatoLight-italic.fntdata"/><Relationship Id="rId52" Type="http://schemas.openxmlformats.org/officeDocument/2006/relationships/font" Target="fonts/LatoLight-bold.fntdata"/><Relationship Id="rId11" Type="http://schemas.openxmlformats.org/officeDocument/2006/relationships/slide" Target="slides/slide5.xml"/><Relationship Id="rId55" Type="http://schemas.openxmlformats.org/officeDocument/2006/relationships/font" Target="fonts/LatoBlack-bold.fntdata"/><Relationship Id="rId10" Type="http://schemas.openxmlformats.org/officeDocument/2006/relationships/slide" Target="slides/slide4.xml"/><Relationship Id="rId54" Type="http://schemas.openxmlformats.org/officeDocument/2006/relationships/font" Target="fonts/La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Black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c38258b5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c38258b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38258b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38258b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38258b5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38258b5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8258b5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c38258b5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38258b5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38258b5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38258b5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38258b5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38258b5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c38258b5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38258b5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38258b5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38258b57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38258b5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38258b57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38258b5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37bbf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37bbf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38258b57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38258b5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c38258b5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c38258b5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c38258b5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c38258b5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c38258b5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c38258b5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c38258b5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c38258b5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c38258b5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c38258b5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c38258b5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c38258b5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c38258b5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c38258b5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c38258b5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c38258b5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c38258b5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c38258b5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38258b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38258b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c38258b5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c38258b5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c38258b5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c38258b5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c38258b5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c38258b5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c38258b5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c38258b5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c38258b5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c38258b5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aba0e62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aba0e62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aba0e62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aba0e62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aba0e62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aba0e62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aba0e62f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aba0e62f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c38258b5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c38258b5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c38258b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c38258b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aba0e6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aba0e6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38258b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c38258b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c38258b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c38258b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c38258b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c38258b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c38258b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c38258b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38258b5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38258b5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 Data Science e Artificial Intelligence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Variabili e Tipi di Dati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25" y="160150"/>
            <a:ext cx="6454237" cy="44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4254175" y="744400"/>
            <a:ext cx="21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INPUT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092600" y="1144600"/>
            <a:ext cx="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2243025" y="1036450"/>
            <a:ext cx="26838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1377325" y="1144300"/>
            <a:ext cx="2605500" cy="143100"/>
          </a:xfrm>
          <a:prstGeom prst="rect">
            <a:avLst/>
          </a:prstGeom>
          <a:solidFill>
            <a:srgbClr val="0C0C0C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1377325" y="1188850"/>
            <a:ext cx="35496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5038075" y="1180925"/>
            <a:ext cx="37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print(“Ciao “+name)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2243025" y="1036450"/>
            <a:ext cx="38130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3922575" y="1188850"/>
            <a:ext cx="21333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5038075" y="690250"/>
            <a:ext cx="30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name = input(“Come ti chiami?”)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 Data Science e Artificial Intelligence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Variabili e Tipi di Dati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93900" y="1284825"/>
            <a:ext cx="775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costante, sempre in maiuscolo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variabile, sempre in minuscolo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293900" y="1284825"/>
            <a:ext cx="390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18500" y="2379275"/>
            <a:ext cx="17085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ASSEGNAZIONE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1152450" y="2072875"/>
            <a:ext cx="85200" cy="34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93900" y="1284825"/>
            <a:ext cx="390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age = 31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PI = 3.14159265 #NO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724825"/>
            <a:ext cx="2394517" cy="2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836060" y="3019226"/>
            <a:ext cx="23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425" y="1113775"/>
            <a:ext cx="2978278" cy="2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3737489" y="3019225"/>
            <a:ext cx="30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COSTANTE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Nomi di variabili e costanti devono 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rispecchiarne il contenuto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93900" y="1284825"/>
            <a:ext cx="840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height = 177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pluto = 177 # PROPRIO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paperino = 80.5 # </a:t>
            </a:r>
            <a:r>
              <a:rPr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NON CI PENSARE NEANCHE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19050" y="124200"/>
            <a:ext cx="7672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Altrimenti….</a:t>
            </a:r>
            <a:endParaRPr b="1" sz="3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0" y="866275"/>
            <a:ext cx="5084200" cy="38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485000"/>
            <a:ext cx="5451726" cy="38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nomi composti da più parole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usa lo snake case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293900" y="1284825"/>
            <a:ext cx="840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last_name = “Gullo”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 Data Science e Artificial Intelligence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Variabili e Tipi di Dati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301650" y="185809"/>
            <a:ext cx="235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4" name="Google Shape;274;p34"/>
          <p:cNvGraphicFramePr/>
          <p:nvPr/>
        </p:nvGraphicFramePr>
        <p:xfrm>
          <a:off x="403375" y="871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{11B6870E-6296-4DC2-97AE-B77E65CB7D55}</a:tableStyleId>
              </a:tblPr>
              <a:tblGrid>
                <a:gridCol w="889950"/>
                <a:gridCol w="2019200"/>
                <a:gridCol w="2197100"/>
              </a:tblGrid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double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 doppia precisione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3.141592653589723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-0.000000000000001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Singoli caratteri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‘a’, ‘b’, ‘c’, ‘y’, ‘z’,’.’, ‘ 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“Ciao Mondo”, “ProfessioAI Spacca!!!”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0" name="Google Shape;280;p35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{11B6870E-6296-4DC2-97AE-B77E65CB7D55}</a:tableStyleId>
              </a:tblPr>
              <a:tblGrid>
                <a:gridCol w="913525"/>
                <a:gridCol w="1871600"/>
                <a:gridCol w="2324925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1" name="Google Shape;281;p3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9" name="Google Shape;289;p36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{11B6870E-6296-4DC2-97AE-B77E65CB7D55}</a:tableStyleId>
              </a:tblPr>
              <a:tblGrid>
                <a:gridCol w="913525"/>
                <a:gridCol w="1871600"/>
                <a:gridCol w="2324925"/>
                <a:gridCol w="1033000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DIMENSIONE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(in bytes)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</a:t>
                      </a:r>
                      <a:r>
                        <a:rPr lang="it" sz="1300"/>
                        <a:t>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+1*carattere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34+1*bit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0" name="Google Shape;290;p3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</a:t>
            </a: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50" y="918362"/>
            <a:ext cx="4860474" cy="38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340300" y="205975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Buona parte della RAM viene utilizzata dal’OS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 da programmi in background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670625" y="582300"/>
            <a:ext cx="6329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Alla Ricerca del Tempo Perduto di Marcel Proust</a:t>
            </a:r>
            <a:endParaRPr b="1" sz="20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755700" y="4056438"/>
            <a:ext cx="4155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caratteri, scritti in 3724 pagine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0" y="1271700"/>
            <a:ext cx="4732376" cy="26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399975" y="14653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 = 50 + </a:t>
            </a: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bytes = 9.60905 Mb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1521100" y="17488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Mb = 0.001 Gb)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Tipi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79900" y="1327300"/>
            <a:ext cx="5869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Testo inserito da tastiera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Immagini acquisite da webcam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Audio registrato da microfono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Documenti scannerizzati da scanner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00" y="1016250"/>
            <a:ext cx="3175675" cy="17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/>
        </p:nvSpPr>
        <p:spPr>
          <a:xfrm>
            <a:off x="278450" y="37684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Milioni di tweet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 Tweet 255 caratteri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2550000050 bytes </a:t>
            </a:r>
            <a:r>
              <a:rPr b="1" lang="it" sz="2250">
                <a:solidFill>
                  <a:srgbClr val="00FF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(2.55 Gb)</a:t>
            </a:r>
            <a:endParaRPr b="1" sz="2250">
              <a:solidFill>
                <a:srgbClr val="00FF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 Data Science e Artificial Intelligence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Variabili e Tipi di Dati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tipizzati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251995" y="1096725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va specificato e una volta definita la variabile potrà contenere solo quel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00" y="3159468"/>
            <a:ext cx="1162551" cy="12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/>
        </p:nvSpPr>
        <p:spPr>
          <a:xfrm>
            <a:off x="193350" y="1642125"/>
            <a:ext cx="456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int age = 30;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float height = 177.7;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char gender = ‘M’;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239775" y="1078614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non va specificato e una volta definita la variabile potrà contenere qualsiasi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193350" y="1642125"/>
            <a:ext cx="498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</a:t>
            </a: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 = 80 # int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25" y="3078375"/>
            <a:ext cx="1442074" cy="14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5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239800" y="1220409"/>
            <a:ext cx="6461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40"/>
              <a:buFont typeface="Lato"/>
              <a:buChar char="+"/>
            </a:pPr>
            <a:r>
              <a:rPr b="1" lang="it" sz="244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Codice più flessibile</a:t>
            </a:r>
            <a:endParaRPr b="1" sz="244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40"/>
              <a:buFont typeface="Lato"/>
              <a:buChar char="-"/>
            </a:pPr>
            <a:r>
              <a:rPr b="1" lang="it" sz="244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 rischia facilmente di fare disastri</a:t>
            </a:r>
            <a:endParaRPr b="1" sz="244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258600" y="1308600"/>
            <a:ext cx="4981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 # int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258600" y="1273475"/>
            <a:ext cx="6289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weight_float = 80.5 # float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weightInt = 80 //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weightStr = “80.5 Kg” //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weightInt + weightStr // “8080.5 Kg”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debole, il linguaggio di programmazione potrebbe convertire implicitamente il contenuto della variabile da un tipo ad un altro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796875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+ weight_str # TypeError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forte, il tipo di una variabile non viene mai modificato implicitamente, ma questo va fatto in maniera esplicita.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1016426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weight_int = int(weight_float) #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</a:t>
            </a: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weight_str = str(weight_float) # “80.0”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440875" y="1229800"/>
            <a:ext cx="2970000" cy="1183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314850" y="1160175"/>
            <a:ext cx="2353500" cy="1517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29750" y="203025"/>
            <a:ext cx="527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Un Software </a:t>
            </a:r>
            <a:r>
              <a:rPr lang="it" sz="2600" u="sng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non è solo una GUI</a:t>
            </a:r>
            <a:endParaRPr sz="2600" u="sng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8" y="1022675"/>
            <a:ext cx="5297814" cy="3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50" y="143550"/>
            <a:ext cx="2981875" cy="45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